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3" r:id="rId5"/>
  </p:sldIdLst>
  <p:sldSz cx="6858000" cy="9144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LOUEE Nicolas" initials="LN" lastIdx="15" clrIdx="6">
    <p:extLst>
      <p:ext uri="{19B8F6BF-5375-455C-9EA6-DF929625EA0E}">
        <p15:presenceInfo xmlns:p15="http://schemas.microsoft.com/office/powerpoint/2012/main" userId="S-1-5-21-1553544295-1793343712-8547516-120633" providerId="AD"/>
      </p:ext>
    </p:extLst>
  </p:cmAuthor>
  <p:cmAuthor id="1" name="Cedric Morand" initials="CM" lastIdx="1" clrIdx="0"/>
  <p:cmAuthor id="8" name="TRICON DUEZ Romain (FR - IE Villeurbanne - Innovation)" initials="TDR(-IV-I" lastIdx="1" clrIdx="7">
    <p:extLst>
      <p:ext uri="{19B8F6BF-5375-455C-9EA6-DF929625EA0E}">
        <p15:presenceInfo xmlns:p15="http://schemas.microsoft.com/office/powerpoint/2012/main" userId="S-1-5-21-1553544295-1793343712-8547516-138656" providerId="AD"/>
      </p:ext>
    </p:extLst>
  </p:cmAuthor>
  <p:cmAuthor id="2" name="Tech2Market" initials="T" lastIdx="2" clrIdx="1"/>
  <p:cmAuthor id="3" name="Cédric Teyton" initials="CT" lastIdx="11" clrIdx="2"/>
  <p:cmAuthor id="4" name="David Afriat" initials="DA" lastIdx="0" clrIdx="3"/>
  <p:cmAuthor id="5" name="MAIRE Simon" initials="MS" lastIdx="11" clrIdx="4">
    <p:extLst>
      <p:ext uri="{19B8F6BF-5375-455C-9EA6-DF929625EA0E}">
        <p15:presenceInfo xmlns:p15="http://schemas.microsoft.com/office/powerpoint/2012/main" userId="S-1-5-21-1553544295-1793343712-8547516-124734" providerId="AD"/>
      </p:ext>
    </p:extLst>
  </p:cmAuthor>
  <p:cmAuthor id="6" name="FISCHER Clelia" initials="FC" lastIdx="2" clrIdx="5">
    <p:extLst>
      <p:ext uri="{19B8F6BF-5375-455C-9EA6-DF929625EA0E}">
        <p15:presenceInfo xmlns:p15="http://schemas.microsoft.com/office/powerpoint/2012/main" userId="S-1-5-21-1553544295-1793343712-8547516-12097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DBE1"/>
    <a:srgbClr val="79CDA3"/>
    <a:srgbClr val="609FB0"/>
    <a:srgbClr val="012169"/>
    <a:srgbClr val="C9DEE4"/>
    <a:srgbClr val="A6C9D3"/>
    <a:srgbClr val="6C7D7F"/>
    <a:srgbClr val="31859C"/>
    <a:srgbClr val="4F81BD"/>
    <a:srgbClr val="3950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AE656A-0FF2-43F0-BCCE-E0C98A4FAB7F}" v="1" dt="2022-02-24T14:37:50.182"/>
    <p1510:client id="{D5816E52-5302-4E8D-8AD1-9E21C0050F19}" v="9" dt="2022-02-24T17:03:05.1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6" autoAdjust="0"/>
    <p:restoredTop sz="94660"/>
  </p:normalViewPr>
  <p:slideViewPr>
    <p:cSldViewPr>
      <p:cViewPr varScale="1">
        <p:scale>
          <a:sx n="84" d="100"/>
          <a:sy n="84" d="100"/>
        </p:scale>
        <p:origin x="480" y="102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otilde" userId="5cfd82cf-9458-402d-9c7c-546900788c8f" providerId="ADAL" clId="{EA62FF77-B19E-4F74-B614-1B6EE7BC7960}"/>
    <pc:docChg chg="undo custSel modSld">
      <pc:chgData name="Clotilde" userId="5cfd82cf-9458-402d-9c7c-546900788c8f" providerId="ADAL" clId="{EA62FF77-B19E-4F74-B614-1B6EE7BC7960}" dt="2022-02-24T14:58:12.686" v="2" actId="403"/>
      <pc:docMkLst>
        <pc:docMk/>
      </pc:docMkLst>
      <pc:sldChg chg="modSp mod">
        <pc:chgData name="Clotilde" userId="5cfd82cf-9458-402d-9c7c-546900788c8f" providerId="ADAL" clId="{EA62FF77-B19E-4F74-B614-1B6EE7BC7960}" dt="2022-02-24T14:58:12.686" v="2" actId="403"/>
        <pc:sldMkLst>
          <pc:docMk/>
          <pc:sldMk cId="2518638464" sldId="263"/>
        </pc:sldMkLst>
        <pc:spChg chg="mod">
          <ac:chgData name="Clotilde" userId="5cfd82cf-9458-402d-9c7c-546900788c8f" providerId="ADAL" clId="{EA62FF77-B19E-4F74-B614-1B6EE7BC7960}" dt="2022-02-24T14:58:12.686" v="2" actId="403"/>
          <ac:spMkLst>
            <pc:docMk/>
            <pc:sldMk cId="2518638464" sldId="263"/>
            <ac:spMk id="77" creationId="{3958B095-80EA-4573-9CB2-83D43D4D975C}"/>
          </ac:spMkLst>
        </pc:spChg>
      </pc:sldChg>
    </pc:docChg>
  </pc:docChgLst>
  <pc:docChgLst>
    <pc:chgData name="Clotilde" userId="5cfd82cf-9458-402d-9c7c-546900788c8f" providerId="ADAL" clId="{D5816E52-5302-4E8D-8AD1-9E21C0050F19}"/>
    <pc:docChg chg="undo custSel modSld">
      <pc:chgData name="Clotilde" userId="5cfd82cf-9458-402d-9c7c-546900788c8f" providerId="ADAL" clId="{D5816E52-5302-4E8D-8AD1-9E21C0050F19}" dt="2022-02-24T17:16:08.831" v="240" actId="207"/>
      <pc:docMkLst>
        <pc:docMk/>
      </pc:docMkLst>
      <pc:sldChg chg="modSp mod">
        <pc:chgData name="Clotilde" userId="5cfd82cf-9458-402d-9c7c-546900788c8f" providerId="ADAL" clId="{D5816E52-5302-4E8D-8AD1-9E21C0050F19}" dt="2022-02-24T17:16:08.831" v="240" actId="207"/>
        <pc:sldMkLst>
          <pc:docMk/>
          <pc:sldMk cId="2518638464" sldId="263"/>
        </pc:sldMkLst>
        <pc:spChg chg="mod">
          <ac:chgData name="Clotilde" userId="5cfd82cf-9458-402d-9c7c-546900788c8f" providerId="ADAL" clId="{D5816E52-5302-4E8D-8AD1-9E21C0050F19}" dt="2022-02-24T16:26:48.163" v="168" actId="108"/>
          <ac:spMkLst>
            <pc:docMk/>
            <pc:sldMk cId="2518638464" sldId="263"/>
            <ac:spMk id="3" creationId="{ED8343F5-EE58-48A7-A3D6-47D5F90C026D}"/>
          </ac:spMkLst>
        </pc:spChg>
        <pc:spChg chg="mod">
          <ac:chgData name="Clotilde" userId="5cfd82cf-9458-402d-9c7c-546900788c8f" providerId="ADAL" clId="{D5816E52-5302-4E8D-8AD1-9E21C0050F19}" dt="2022-02-24T17:16:08.831" v="240" actId="207"/>
          <ac:spMkLst>
            <pc:docMk/>
            <pc:sldMk cId="2518638464" sldId="263"/>
            <ac:spMk id="6" creationId="{D56EC65E-46A9-4BA9-A769-96578DF79100}"/>
          </ac:spMkLst>
        </pc:spChg>
        <pc:spChg chg="mod">
          <ac:chgData name="Clotilde" userId="5cfd82cf-9458-402d-9c7c-546900788c8f" providerId="ADAL" clId="{D5816E52-5302-4E8D-8AD1-9E21C0050F19}" dt="2022-02-24T15:03:25.242" v="42" actId="1035"/>
          <ac:spMkLst>
            <pc:docMk/>
            <pc:sldMk cId="2518638464" sldId="263"/>
            <ac:spMk id="8" creationId="{CD51D323-0D9A-4A9D-ACE6-A8687931AF1A}"/>
          </ac:spMkLst>
        </pc:spChg>
        <pc:spChg chg="mod">
          <ac:chgData name="Clotilde" userId="5cfd82cf-9458-402d-9c7c-546900788c8f" providerId="ADAL" clId="{D5816E52-5302-4E8D-8AD1-9E21C0050F19}" dt="2022-02-24T15:13:09.597" v="78" actId="1035"/>
          <ac:spMkLst>
            <pc:docMk/>
            <pc:sldMk cId="2518638464" sldId="263"/>
            <ac:spMk id="9" creationId="{1BBE1F81-6E5A-48A7-B57C-B618E2EB55DF}"/>
          </ac:spMkLst>
        </pc:spChg>
        <pc:spChg chg="mod">
          <ac:chgData name="Clotilde" userId="5cfd82cf-9458-402d-9c7c-546900788c8f" providerId="ADAL" clId="{D5816E52-5302-4E8D-8AD1-9E21C0050F19}" dt="2022-02-24T16:27:44.572" v="171" actId="13926"/>
          <ac:spMkLst>
            <pc:docMk/>
            <pc:sldMk cId="2518638464" sldId="263"/>
            <ac:spMk id="46" creationId="{95988007-E509-4589-AA89-0A28B75F3AF8}"/>
          </ac:spMkLst>
        </pc:spChg>
        <pc:spChg chg="mod">
          <ac:chgData name="Clotilde" userId="5cfd82cf-9458-402d-9c7c-546900788c8f" providerId="ADAL" clId="{D5816E52-5302-4E8D-8AD1-9E21C0050F19}" dt="2022-02-24T15:13:09.597" v="78" actId="1035"/>
          <ac:spMkLst>
            <pc:docMk/>
            <pc:sldMk cId="2518638464" sldId="263"/>
            <ac:spMk id="47" creationId="{2A02D862-35BB-4198-B3D9-649E862FD765}"/>
          </ac:spMkLst>
        </pc:spChg>
        <pc:spChg chg="mod">
          <ac:chgData name="Clotilde" userId="5cfd82cf-9458-402d-9c7c-546900788c8f" providerId="ADAL" clId="{D5816E52-5302-4E8D-8AD1-9E21C0050F19}" dt="2022-02-24T15:13:09.597" v="78" actId="1035"/>
          <ac:spMkLst>
            <pc:docMk/>
            <pc:sldMk cId="2518638464" sldId="263"/>
            <ac:spMk id="48" creationId="{D0B29696-6FBB-4E14-AA31-72899FE0D672}"/>
          </ac:spMkLst>
        </pc:spChg>
        <pc:spChg chg="mod">
          <ac:chgData name="Clotilde" userId="5cfd82cf-9458-402d-9c7c-546900788c8f" providerId="ADAL" clId="{D5816E52-5302-4E8D-8AD1-9E21C0050F19}" dt="2022-02-24T15:12:16.459" v="72" actId="14100"/>
          <ac:spMkLst>
            <pc:docMk/>
            <pc:sldMk cId="2518638464" sldId="263"/>
            <ac:spMk id="53" creationId="{738DC1D1-102A-4F18-B5EB-0FE9BDE1FEE5}"/>
          </ac:spMkLst>
        </pc:spChg>
        <pc:spChg chg="mod">
          <ac:chgData name="Clotilde" userId="5cfd82cf-9458-402d-9c7c-546900788c8f" providerId="ADAL" clId="{D5816E52-5302-4E8D-8AD1-9E21C0050F19}" dt="2022-02-24T17:02:56.055" v="232" actId="14100"/>
          <ac:spMkLst>
            <pc:docMk/>
            <pc:sldMk cId="2518638464" sldId="263"/>
            <ac:spMk id="54" creationId="{BE7F8BDC-DDB8-451B-AE34-BBFB04F424B5}"/>
          </ac:spMkLst>
        </pc:spChg>
        <pc:spChg chg="mod">
          <ac:chgData name="Clotilde" userId="5cfd82cf-9458-402d-9c7c-546900788c8f" providerId="ADAL" clId="{D5816E52-5302-4E8D-8AD1-9E21C0050F19}" dt="2022-02-24T17:15:49.909" v="239" actId="20577"/>
          <ac:spMkLst>
            <pc:docMk/>
            <pc:sldMk cId="2518638464" sldId="263"/>
            <ac:spMk id="57" creationId="{40F4E523-9C19-422B-8DE5-1DD4374520C4}"/>
          </ac:spMkLst>
        </pc:spChg>
        <pc:spChg chg="mod">
          <ac:chgData name="Clotilde" userId="5cfd82cf-9458-402d-9c7c-546900788c8f" providerId="ADAL" clId="{D5816E52-5302-4E8D-8AD1-9E21C0050F19}" dt="2022-02-24T15:20:11.129" v="137" actId="14100"/>
          <ac:spMkLst>
            <pc:docMk/>
            <pc:sldMk cId="2518638464" sldId="263"/>
            <ac:spMk id="58" creationId="{6DD28E66-01FC-4370-BD73-5E6D58F809BA}"/>
          </ac:spMkLst>
        </pc:spChg>
        <pc:spChg chg="mod">
          <ac:chgData name="Clotilde" userId="5cfd82cf-9458-402d-9c7c-546900788c8f" providerId="ADAL" clId="{D5816E52-5302-4E8D-8AD1-9E21C0050F19}" dt="2022-02-24T16:43:34.435" v="227" actId="207"/>
          <ac:spMkLst>
            <pc:docMk/>
            <pc:sldMk cId="2518638464" sldId="263"/>
            <ac:spMk id="59" creationId="{4461B5DD-814F-4E22-A4A5-DCAB4EC47727}"/>
          </ac:spMkLst>
        </pc:spChg>
        <pc:spChg chg="mod">
          <ac:chgData name="Clotilde" userId="5cfd82cf-9458-402d-9c7c-546900788c8f" providerId="ADAL" clId="{D5816E52-5302-4E8D-8AD1-9E21C0050F19}" dt="2022-02-24T17:03:05.151" v="234" actId="1035"/>
          <ac:spMkLst>
            <pc:docMk/>
            <pc:sldMk cId="2518638464" sldId="263"/>
            <ac:spMk id="62" creationId="{69F70E71-94BE-4B3C-90EE-99BF3BD9B500}"/>
          </ac:spMkLst>
        </pc:spChg>
        <pc:spChg chg="mod">
          <ac:chgData name="Clotilde" userId="5cfd82cf-9458-402d-9c7c-546900788c8f" providerId="ADAL" clId="{D5816E52-5302-4E8D-8AD1-9E21C0050F19}" dt="2022-02-24T16:27:47.835" v="172" actId="13926"/>
          <ac:spMkLst>
            <pc:docMk/>
            <pc:sldMk cId="2518638464" sldId="263"/>
            <ac:spMk id="77" creationId="{3958B095-80EA-4573-9CB2-83D43D4D975C}"/>
          </ac:spMkLst>
        </pc:spChg>
        <pc:picChg chg="mod">
          <ac:chgData name="Clotilde" userId="5cfd82cf-9458-402d-9c7c-546900788c8f" providerId="ADAL" clId="{D5816E52-5302-4E8D-8AD1-9E21C0050F19}" dt="2022-02-24T15:14:44.548" v="87" actId="1038"/>
          <ac:picMkLst>
            <pc:docMk/>
            <pc:sldMk cId="2518638464" sldId="263"/>
            <ac:picMk id="10" creationId="{87469015-1875-482C-B089-B4AF197A382B}"/>
          </ac:picMkLst>
        </pc:picChg>
        <pc:picChg chg="mod">
          <ac:chgData name="Clotilde" userId="5cfd82cf-9458-402d-9c7c-546900788c8f" providerId="ADAL" clId="{D5816E52-5302-4E8D-8AD1-9E21C0050F19}" dt="2022-02-24T15:21:28.653" v="143" actId="1036"/>
          <ac:picMkLst>
            <pc:docMk/>
            <pc:sldMk cId="2518638464" sldId="263"/>
            <ac:picMk id="68" creationId="{9BB932B0-1BAA-4E12-9922-32903719BF42}"/>
          </ac:picMkLst>
        </pc:picChg>
        <pc:picChg chg="mod">
          <ac:chgData name="Clotilde" userId="5cfd82cf-9458-402d-9c7c-546900788c8f" providerId="ADAL" clId="{D5816E52-5302-4E8D-8AD1-9E21C0050F19}" dt="2022-02-24T17:03:05.151" v="234" actId="1035"/>
          <ac:picMkLst>
            <pc:docMk/>
            <pc:sldMk cId="2518638464" sldId="263"/>
            <ac:picMk id="70" creationId="{A949B055-1348-4AC0-897C-02D419F924A4}"/>
          </ac:picMkLst>
        </pc:picChg>
      </pc:sldChg>
    </pc:docChg>
  </pc:docChgLst>
  <pc:docChgLst>
    <pc:chgData name="TAWIL-JAMAULT Daniel (FR - IE Biot)" userId="ad49e54d-1109-47a3-b7c9-5774714b98ae" providerId="ADAL" clId="{61AE656A-0FF2-43F0-BCCE-E0C98A4FAB7F}"/>
    <pc:docChg chg="undo custSel modSld">
      <pc:chgData name="TAWIL-JAMAULT Daniel (FR - IE Biot)" userId="ad49e54d-1109-47a3-b7c9-5774714b98ae" providerId="ADAL" clId="{61AE656A-0FF2-43F0-BCCE-E0C98A4FAB7F}" dt="2022-02-24T14:41:52.697" v="149" actId="1076"/>
      <pc:docMkLst>
        <pc:docMk/>
      </pc:docMkLst>
      <pc:sldChg chg="addSp modSp mod">
        <pc:chgData name="TAWIL-JAMAULT Daniel (FR - IE Biot)" userId="ad49e54d-1109-47a3-b7c9-5774714b98ae" providerId="ADAL" clId="{61AE656A-0FF2-43F0-BCCE-E0C98A4FAB7F}" dt="2022-02-24T14:41:52.697" v="149" actId="1076"/>
        <pc:sldMkLst>
          <pc:docMk/>
          <pc:sldMk cId="2518638464" sldId="263"/>
        </pc:sldMkLst>
        <pc:spChg chg="mod">
          <ac:chgData name="TAWIL-JAMAULT Daniel (FR - IE Biot)" userId="ad49e54d-1109-47a3-b7c9-5774714b98ae" providerId="ADAL" clId="{61AE656A-0FF2-43F0-BCCE-E0C98A4FAB7F}" dt="2022-02-24T14:25:56.092" v="4"/>
          <ac:spMkLst>
            <pc:docMk/>
            <pc:sldMk cId="2518638464" sldId="263"/>
            <ac:spMk id="3" creationId="{ED8343F5-EE58-48A7-A3D6-47D5F90C026D}"/>
          </ac:spMkLst>
        </pc:spChg>
        <pc:spChg chg="mod">
          <ac:chgData name="TAWIL-JAMAULT Daniel (FR - IE Biot)" userId="ad49e54d-1109-47a3-b7c9-5774714b98ae" providerId="ADAL" clId="{61AE656A-0FF2-43F0-BCCE-E0C98A4FAB7F}" dt="2022-02-24T14:27:13.889" v="12" actId="1076"/>
          <ac:spMkLst>
            <pc:docMk/>
            <pc:sldMk cId="2518638464" sldId="263"/>
            <ac:spMk id="6" creationId="{D56EC65E-46A9-4BA9-A769-96578DF79100}"/>
          </ac:spMkLst>
        </pc:spChg>
        <pc:spChg chg="mod">
          <ac:chgData name="TAWIL-JAMAULT Daniel (FR - IE Biot)" userId="ad49e54d-1109-47a3-b7c9-5774714b98ae" providerId="ADAL" clId="{61AE656A-0FF2-43F0-BCCE-E0C98A4FAB7F}" dt="2022-02-24T14:40:25.058" v="139"/>
          <ac:spMkLst>
            <pc:docMk/>
            <pc:sldMk cId="2518638464" sldId="263"/>
            <ac:spMk id="8" creationId="{CD51D323-0D9A-4A9D-ACE6-A8687931AF1A}"/>
          </ac:spMkLst>
        </pc:spChg>
        <pc:spChg chg="mod">
          <ac:chgData name="TAWIL-JAMAULT Daniel (FR - IE Biot)" userId="ad49e54d-1109-47a3-b7c9-5774714b98ae" providerId="ADAL" clId="{61AE656A-0FF2-43F0-BCCE-E0C98A4FAB7F}" dt="2022-02-24T14:41:52.697" v="149" actId="1076"/>
          <ac:spMkLst>
            <pc:docMk/>
            <pc:sldMk cId="2518638464" sldId="263"/>
            <ac:spMk id="9" creationId="{1BBE1F81-6E5A-48A7-B57C-B618E2EB55DF}"/>
          </ac:spMkLst>
        </pc:spChg>
        <pc:spChg chg="mod">
          <ac:chgData name="TAWIL-JAMAULT Daniel (FR - IE Biot)" userId="ad49e54d-1109-47a3-b7c9-5774714b98ae" providerId="ADAL" clId="{61AE656A-0FF2-43F0-BCCE-E0C98A4FAB7F}" dt="2022-02-24T14:26:53.991" v="9" actId="12"/>
          <ac:spMkLst>
            <pc:docMk/>
            <pc:sldMk cId="2518638464" sldId="263"/>
            <ac:spMk id="46" creationId="{95988007-E509-4589-AA89-0A28B75F3AF8}"/>
          </ac:spMkLst>
        </pc:spChg>
        <pc:spChg chg="mod">
          <ac:chgData name="TAWIL-JAMAULT Daniel (FR - IE Biot)" userId="ad49e54d-1109-47a3-b7c9-5774714b98ae" providerId="ADAL" clId="{61AE656A-0FF2-43F0-BCCE-E0C98A4FAB7F}" dt="2022-02-24T14:29:04.090" v="14"/>
          <ac:spMkLst>
            <pc:docMk/>
            <pc:sldMk cId="2518638464" sldId="263"/>
            <ac:spMk id="53" creationId="{738DC1D1-102A-4F18-B5EB-0FE9BDE1FEE5}"/>
          </ac:spMkLst>
        </pc:spChg>
        <pc:spChg chg="mod">
          <ac:chgData name="TAWIL-JAMAULT Daniel (FR - IE Biot)" userId="ad49e54d-1109-47a3-b7c9-5774714b98ae" providerId="ADAL" clId="{61AE656A-0FF2-43F0-BCCE-E0C98A4FAB7F}" dt="2022-02-24T14:37:26.850" v="123" actId="20577"/>
          <ac:spMkLst>
            <pc:docMk/>
            <pc:sldMk cId="2518638464" sldId="263"/>
            <ac:spMk id="57" creationId="{40F4E523-9C19-422B-8DE5-1DD4374520C4}"/>
          </ac:spMkLst>
        </pc:spChg>
        <pc:spChg chg="mod">
          <ac:chgData name="TAWIL-JAMAULT Daniel (FR - IE Biot)" userId="ad49e54d-1109-47a3-b7c9-5774714b98ae" providerId="ADAL" clId="{61AE656A-0FF2-43F0-BCCE-E0C98A4FAB7F}" dt="2022-02-24T14:22:33.187" v="3" actId="20577"/>
          <ac:spMkLst>
            <pc:docMk/>
            <pc:sldMk cId="2518638464" sldId="263"/>
            <ac:spMk id="59" creationId="{4461B5DD-814F-4E22-A4A5-DCAB4EC47727}"/>
          </ac:spMkLst>
        </pc:spChg>
        <pc:spChg chg="add mod">
          <ac:chgData name="TAWIL-JAMAULT Daniel (FR - IE Biot)" userId="ad49e54d-1109-47a3-b7c9-5774714b98ae" providerId="ADAL" clId="{61AE656A-0FF2-43F0-BCCE-E0C98A4FAB7F}" dt="2022-02-24T14:38:12.564" v="128" actId="20577"/>
          <ac:spMkLst>
            <pc:docMk/>
            <pc:sldMk cId="2518638464" sldId="263"/>
            <ac:spMk id="62" creationId="{69F70E71-94BE-4B3C-90EE-99BF3BD9B500}"/>
          </ac:spMkLst>
        </pc:spChg>
        <pc:spChg chg="mod">
          <ac:chgData name="TAWIL-JAMAULT Daniel (FR - IE Biot)" userId="ad49e54d-1109-47a3-b7c9-5774714b98ae" providerId="ADAL" clId="{61AE656A-0FF2-43F0-BCCE-E0C98A4FAB7F}" dt="2022-02-24T14:26:10.470" v="5"/>
          <ac:spMkLst>
            <pc:docMk/>
            <pc:sldMk cId="2518638464" sldId="263"/>
            <ac:spMk id="77" creationId="{3958B095-80EA-4573-9CB2-83D43D4D975C}"/>
          </ac:spMkLst>
        </pc:spChg>
        <pc:picChg chg="add mod">
          <ac:chgData name="TAWIL-JAMAULT Daniel (FR - IE Biot)" userId="ad49e54d-1109-47a3-b7c9-5774714b98ae" providerId="ADAL" clId="{61AE656A-0FF2-43F0-BCCE-E0C98A4FAB7F}" dt="2022-02-24T14:37:50.182" v="124"/>
          <ac:picMkLst>
            <pc:docMk/>
            <pc:sldMk cId="2518638464" sldId="263"/>
            <ac:picMk id="70" creationId="{A949B055-1348-4AC0-897C-02D419F924A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A8A8A-83AB-432E-BF14-7F71287EB3DD}" type="datetimeFigureOut">
              <a:rPr lang="fr-FR" smtClean="0"/>
              <a:t>24/02/2022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468BC-DDE6-40A8-936B-A621FFA6BA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7190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4360-E5B7-4DB5-B3C9-0911AE4EF20A}" type="datetimeFigureOut">
              <a:rPr lang="fr-FR" smtClean="0"/>
              <a:pPr/>
              <a:t>24/02/2022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08B77-93F8-4294-AE3B-A485C073A53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5808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4360-E5B7-4DB5-B3C9-0911AE4EF20A}" type="datetimeFigureOut">
              <a:rPr lang="fr-FR" smtClean="0"/>
              <a:pPr/>
              <a:t>24/02/2022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08B77-93F8-4294-AE3B-A485C073A53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59092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4360-E5B7-4DB5-B3C9-0911AE4EF20A}" type="datetimeFigureOut">
              <a:rPr lang="fr-FR" smtClean="0"/>
              <a:pPr/>
              <a:t>24/02/2022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08B77-93F8-4294-AE3B-A485C073A53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33114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4360-E5B7-4DB5-B3C9-0911AE4EF20A}" type="datetimeFigureOut">
              <a:rPr lang="fr-FR" smtClean="0"/>
              <a:pPr/>
              <a:t>24/02/2022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08B77-93F8-4294-AE3B-A485C073A53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88925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4360-E5B7-4DB5-B3C9-0911AE4EF20A}" type="datetimeFigureOut">
              <a:rPr lang="fr-FR" smtClean="0"/>
              <a:pPr/>
              <a:t>24/02/2022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08B77-93F8-4294-AE3B-A485C073A53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5103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4360-E5B7-4DB5-B3C9-0911AE4EF20A}" type="datetimeFigureOut">
              <a:rPr lang="fr-FR" smtClean="0"/>
              <a:pPr/>
              <a:t>24/02/2022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08B77-93F8-4294-AE3B-A485C073A53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95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4360-E5B7-4DB5-B3C9-0911AE4EF20A}" type="datetimeFigureOut">
              <a:rPr lang="fr-FR" smtClean="0"/>
              <a:pPr/>
              <a:t>24/02/2022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08B77-93F8-4294-AE3B-A485C073A53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02653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4360-E5B7-4DB5-B3C9-0911AE4EF20A}" type="datetimeFigureOut">
              <a:rPr lang="fr-FR" smtClean="0"/>
              <a:pPr/>
              <a:t>24/02/2022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08B77-93F8-4294-AE3B-A485C073A53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2794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4360-E5B7-4DB5-B3C9-0911AE4EF20A}" type="datetimeFigureOut">
              <a:rPr lang="fr-FR" smtClean="0"/>
              <a:pPr/>
              <a:t>24/02/2022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08B77-93F8-4294-AE3B-A485C073A53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616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4360-E5B7-4DB5-B3C9-0911AE4EF20A}" type="datetimeFigureOut">
              <a:rPr lang="fr-FR" smtClean="0"/>
              <a:pPr/>
              <a:t>24/02/2022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08B77-93F8-4294-AE3B-A485C073A53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7433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4360-E5B7-4DB5-B3C9-0911AE4EF20A}" type="datetimeFigureOut">
              <a:rPr lang="fr-FR" smtClean="0"/>
              <a:pPr/>
              <a:t>24/02/2022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08B77-93F8-4294-AE3B-A485C073A53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06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14360-E5B7-4DB5-B3C9-0911AE4EF20A}" type="datetimeFigureOut">
              <a:rPr lang="fr-FR" smtClean="0"/>
              <a:pPr/>
              <a:t>24/02/2022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08B77-93F8-4294-AE3B-A485C073A53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224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daniel.tawil-jamault@inextenso-innovation.fr" TargetMode="External"/><Relationship Id="rId13" Type="http://schemas.microsoft.com/office/2007/relationships/hdphoto" Target="../media/hdphoto2.wdp"/><Relationship Id="rId18" Type="http://schemas.openxmlformats.org/officeDocument/2006/relationships/image" Target="../media/image9.png"/><Relationship Id="rId3" Type="http://schemas.openxmlformats.org/officeDocument/2006/relationships/image" Target="../media/image1.png"/><Relationship Id="rId7" Type="http://schemas.openxmlformats.org/officeDocument/2006/relationships/hyperlink" Target="https://www.bpifrance.fr/A-la-une/Appels-a-projets-concours/Concours-d-innovation-i-Lab-22e-edition-22543" TargetMode="External"/><Relationship Id="rId12" Type="http://schemas.openxmlformats.org/officeDocument/2006/relationships/image" Target="../media/image4.png"/><Relationship Id="rId17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7.svg"/><Relationship Id="rId1" Type="http://schemas.openxmlformats.org/officeDocument/2006/relationships/tags" Target="../tags/tag1.xml"/><Relationship Id="rId6" Type="http://schemas.openxmlformats.org/officeDocument/2006/relationships/hyperlink" Target="https://agirpourlatransition.ademe.fr/entreprises/aides-financieres/20220210/aide-a-linvestissement-loffre-industrielle-energies-renouvelables" TargetMode="External"/><Relationship Id="rId11" Type="http://schemas.microsoft.com/office/2007/relationships/hdphoto" Target="../media/hdphoto1.wdp"/><Relationship Id="rId5" Type="http://schemas.openxmlformats.org/officeDocument/2006/relationships/hyperlink" Target="https://www.bpifrance.fr/nos-appels-a-projets-concours/appel-a-projets-france-2030-premiere-usine" TargetMode="External"/><Relationship Id="rId15" Type="http://schemas.openxmlformats.org/officeDocument/2006/relationships/image" Target="../media/image6.png"/><Relationship Id="rId10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hyperlink" Target="mailto:thibaut.gorius@inextenso-innovation.fr" TargetMode="External"/><Relationship Id="rId1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A0DF8F3A-A369-4AA8-B59C-14BDCB2FD33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45"/>
          <a:stretch/>
        </p:blipFill>
        <p:spPr>
          <a:xfrm flipH="1">
            <a:off x="908720" y="5275884"/>
            <a:ext cx="5956544" cy="385762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D51D323-0D9A-4A9D-ACE6-A8687931AF1A}"/>
              </a:ext>
            </a:extLst>
          </p:cNvPr>
          <p:cNvSpPr/>
          <p:nvPr/>
        </p:nvSpPr>
        <p:spPr>
          <a:xfrm>
            <a:off x="-33232" y="971600"/>
            <a:ext cx="6865264" cy="8169863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•	Travaux d’investissements industriels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51EA98E-287C-4F40-86E1-16C0C4115D42}"/>
              </a:ext>
            </a:extLst>
          </p:cNvPr>
          <p:cNvSpPr/>
          <p:nvPr/>
        </p:nvSpPr>
        <p:spPr>
          <a:xfrm>
            <a:off x="-1" y="-2"/>
            <a:ext cx="6865265" cy="6487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AutoShape 16" descr="imap://nlouee%40tech2market%2Efr@imap.1und1.de:993/fetch%3EUID%3E/INBOX%3E10369?part=1.2.3&amp;filename=profil_dev.png"/>
          <p:cNvSpPr>
            <a:spLocks noChangeAspect="1" noChangeArrowheads="1"/>
          </p:cNvSpPr>
          <p:nvPr/>
        </p:nvSpPr>
        <p:spPr bwMode="auto">
          <a:xfrm>
            <a:off x="155575" y="-547688"/>
            <a:ext cx="8810625" cy="11525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pic>
        <p:nvPicPr>
          <p:cNvPr id="30" name="Image 29">
            <a:extLst>
              <a:ext uri="{FF2B5EF4-FFF2-40B4-BE49-F238E27FC236}">
                <a16:creationId xmlns:a16="http://schemas.microsoft.com/office/drawing/2014/main" id="{163417B4-AFEF-48BA-A7C5-6C299A87CAB9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0222" y="157610"/>
            <a:ext cx="1308415" cy="333541"/>
          </a:xfrm>
          <a:prstGeom prst="rect">
            <a:avLst/>
          </a:prstGeom>
          <a:noFill/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3804B8C-B81A-4730-BAA6-4B628CC769DD}"/>
              </a:ext>
            </a:extLst>
          </p:cNvPr>
          <p:cNvSpPr/>
          <p:nvPr/>
        </p:nvSpPr>
        <p:spPr>
          <a:xfrm>
            <a:off x="155575" y="155103"/>
            <a:ext cx="419085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FICHE PRATIQUE ENTREPRISES</a:t>
            </a:r>
            <a:endParaRPr lang="fr-FR" sz="1400" b="1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D8343F5-EE58-48A7-A3D6-47D5F90C026D}"/>
              </a:ext>
            </a:extLst>
          </p:cNvPr>
          <p:cNvSpPr/>
          <p:nvPr/>
        </p:nvSpPr>
        <p:spPr>
          <a:xfrm>
            <a:off x="0" y="683568"/>
            <a:ext cx="6869151" cy="3952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Appel à projets France 2030 : « ENR INDUSTRIE »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958B095-80EA-4573-9CB2-83D43D4D975C}"/>
              </a:ext>
            </a:extLst>
          </p:cNvPr>
          <p:cNvSpPr/>
          <p:nvPr/>
        </p:nvSpPr>
        <p:spPr>
          <a:xfrm>
            <a:off x="94361" y="1547664"/>
            <a:ext cx="41365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accent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Aide à l’investissement de l’offre industrielle des énergies renouvelables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1DFCCE3F-7778-46AA-BFB9-318B7F77B0CB}"/>
              </a:ext>
            </a:extLst>
          </p:cNvPr>
          <p:cNvSpPr/>
          <p:nvPr/>
        </p:nvSpPr>
        <p:spPr>
          <a:xfrm>
            <a:off x="-11897" y="1585350"/>
            <a:ext cx="45719" cy="2742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grpSp>
        <p:nvGrpSpPr>
          <p:cNvPr id="60" name="Groupe 59">
            <a:extLst>
              <a:ext uri="{FF2B5EF4-FFF2-40B4-BE49-F238E27FC236}">
                <a16:creationId xmlns:a16="http://schemas.microsoft.com/office/drawing/2014/main" id="{8B2489C1-87BA-4D0B-B9BB-28067428B281}"/>
              </a:ext>
            </a:extLst>
          </p:cNvPr>
          <p:cNvGrpSpPr/>
          <p:nvPr/>
        </p:nvGrpSpPr>
        <p:grpSpPr>
          <a:xfrm>
            <a:off x="155575" y="8219618"/>
            <a:ext cx="825200" cy="813829"/>
            <a:chOff x="2653857" y="1168637"/>
            <a:chExt cx="825200" cy="813829"/>
          </a:xfrm>
        </p:grpSpPr>
        <p:sp>
          <p:nvSpPr>
            <p:cNvPr id="61" name="Ellipse 60">
              <a:extLst>
                <a:ext uri="{FF2B5EF4-FFF2-40B4-BE49-F238E27FC236}">
                  <a16:creationId xmlns:a16="http://schemas.microsoft.com/office/drawing/2014/main" id="{68A84304-DDF7-4D2B-B7C1-47366BAC8762}"/>
                </a:ext>
              </a:extLst>
            </p:cNvPr>
            <p:cNvSpPr/>
            <p:nvPr/>
          </p:nvSpPr>
          <p:spPr>
            <a:xfrm>
              <a:off x="2658257" y="1168637"/>
              <a:ext cx="820800" cy="813600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/>
                <a:ea typeface="+mn-ea"/>
                <a:cs typeface="+mn-cs"/>
              </a:endParaRPr>
            </a:p>
          </p:txBody>
        </p:sp>
        <p:grpSp>
          <p:nvGrpSpPr>
            <p:cNvPr id="63" name="Groupe 62">
              <a:extLst>
                <a:ext uri="{FF2B5EF4-FFF2-40B4-BE49-F238E27FC236}">
                  <a16:creationId xmlns:a16="http://schemas.microsoft.com/office/drawing/2014/main" id="{D08534EF-8664-4CF3-91E1-393439929D45}"/>
                </a:ext>
              </a:extLst>
            </p:cNvPr>
            <p:cNvGrpSpPr/>
            <p:nvPr/>
          </p:nvGrpSpPr>
          <p:grpSpPr>
            <a:xfrm>
              <a:off x="2653857" y="1168637"/>
              <a:ext cx="822401" cy="813829"/>
              <a:chOff x="5017168" y="1804737"/>
              <a:chExt cx="1191600" cy="1191126"/>
            </a:xfrm>
          </p:grpSpPr>
          <p:sp>
            <p:nvSpPr>
              <p:cNvPr id="64" name="Arc 63">
                <a:extLst>
                  <a:ext uri="{FF2B5EF4-FFF2-40B4-BE49-F238E27FC236}">
                    <a16:creationId xmlns:a16="http://schemas.microsoft.com/office/drawing/2014/main" id="{DC927E27-1BF6-4491-ADF2-60CF62387285}"/>
                  </a:ext>
                </a:extLst>
              </p:cNvPr>
              <p:cNvSpPr/>
              <p:nvPr/>
            </p:nvSpPr>
            <p:spPr>
              <a:xfrm>
                <a:off x="5017168" y="1804737"/>
                <a:ext cx="1191600" cy="1191126"/>
              </a:xfrm>
              <a:prstGeom prst="arc">
                <a:avLst>
                  <a:gd name="adj1" fmla="val 16411889"/>
                  <a:gd name="adj2" fmla="val 2242626"/>
                </a:avLst>
              </a:prstGeom>
              <a:noFill/>
              <a:ln w="38100" cap="flat" cmpd="sng" algn="ctr">
                <a:solidFill>
                  <a:srgbClr val="0F4C82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0" cap="none" spc="0" normalizeH="0" baseline="0" noProof="0">
                  <a:ln>
                    <a:noFill/>
                  </a:ln>
                  <a:solidFill>
                    <a:srgbClr val="0C0C0C"/>
                  </a:solidFill>
                  <a:effectLst/>
                  <a:uLnTx/>
                  <a:uFillTx/>
                  <a:latin typeface="Open Sans"/>
                  <a:ea typeface="+mn-ea"/>
                  <a:cs typeface="+mn-cs"/>
                </a:endParaRPr>
              </a:p>
            </p:txBody>
          </p:sp>
          <p:sp>
            <p:nvSpPr>
              <p:cNvPr id="65" name="Arc 64">
                <a:extLst>
                  <a:ext uri="{FF2B5EF4-FFF2-40B4-BE49-F238E27FC236}">
                    <a16:creationId xmlns:a16="http://schemas.microsoft.com/office/drawing/2014/main" id="{99971FB7-D97E-41DE-A8ED-364B4D035B1A}"/>
                  </a:ext>
                </a:extLst>
              </p:cNvPr>
              <p:cNvSpPr/>
              <p:nvPr/>
            </p:nvSpPr>
            <p:spPr>
              <a:xfrm>
                <a:off x="5017168" y="1804737"/>
                <a:ext cx="1191600" cy="1191126"/>
              </a:xfrm>
              <a:prstGeom prst="arc">
                <a:avLst>
                  <a:gd name="adj1" fmla="val 2578383"/>
                  <a:gd name="adj2" fmla="val 16091086"/>
                </a:avLst>
              </a:prstGeom>
              <a:noFill/>
              <a:ln w="38100" cap="flat" cmpd="sng" algn="ctr">
                <a:solidFill>
                  <a:srgbClr val="658EC6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0" cap="none" spc="0" normalizeH="0" baseline="0" noProof="0">
                  <a:ln>
                    <a:noFill/>
                  </a:ln>
                  <a:solidFill>
                    <a:srgbClr val="0C0C0C"/>
                  </a:solidFill>
                  <a:effectLst/>
                  <a:uLnTx/>
                  <a:uFillTx/>
                  <a:latin typeface="Open Sans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89" name="Groupe 88">
            <a:extLst>
              <a:ext uri="{FF2B5EF4-FFF2-40B4-BE49-F238E27FC236}">
                <a16:creationId xmlns:a16="http://schemas.microsoft.com/office/drawing/2014/main" id="{5D34E19F-2C60-4F5C-A026-0A75303ED3D6}"/>
              </a:ext>
            </a:extLst>
          </p:cNvPr>
          <p:cNvGrpSpPr/>
          <p:nvPr/>
        </p:nvGrpSpPr>
        <p:grpSpPr>
          <a:xfrm rot="6969106">
            <a:off x="1214200" y="8219389"/>
            <a:ext cx="825200" cy="813829"/>
            <a:chOff x="2653857" y="1168637"/>
            <a:chExt cx="825200" cy="813829"/>
          </a:xfrm>
        </p:grpSpPr>
        <p:sp>
          <p:nvSpPr>
            <p:cNvPr id="90" name="Ellipse 89">
              <a:extLst>
                <a:ext uri="{FF2B5EF4-FFF2-40B4-BE49-F238E27FC236}">
                  <a16:creationId xmlns:a16="http://schemas.microsoft.com/office/drawing/2014/main" id="{FC832F2E-1B5A-4924-B7BF-B62B85E20D8B}"/>
                </a:ext>
              </a:extLst>
            </p:cNvPr>
            <p:cNvSpPr/>
            <p:nvPr/>
          </p:nvSpPr>
          <p:spPr>
            <a:xfrm>
              <a:off x="2658257" y="1168637"/>
              <a:ext cx="820800" cy="813600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/>
                <a:ea typeface="+mn-ea"/>
                <a:cs typeface="+mn-cs"/>
              </a:endParaRPr>
            </a:p>
          </p:txBody>
        </p:sp>
        <p:grpSp>
          <p:nvGrpSpPr>
            <p:cNvPr id="91" name="Groupe 90">
              <a:extLst>
                <a:ext uri="{FF2B5EF4-FFF2-40B4-BE49-F238E27FC236}">
                  <a16:creationId xmlns:a16="http://schemas.microsoft.com/office/drawing/2014/main" id="{6A28CBF8-048F-43A1-96F3-01419A92FFDB}"/>
                </a:ext>
              </a:extLst>
            </p:cNvPr>
            <p:cNvGrpSpPr/>
            <p:nvPr/>
          </p:nvGrpSpPr>
          <p:grpSpPr>
            <a:xfrm>
              <a:off x="2653857" y="1168637"/>
              <a:ext cx="822401" cy="813829"/>
              <a:chOff x="5017168" y="1804737"/>
              <a:chExt cx="1191600" cy="1191126"/>
            </a:xfrm>
          </p:grpSpPr>
          <p:sp>
            <p:nvSpPr>
              <p:cNvPr id="92" name="Arc 91">
                <a:extLst>
                  <a:ext uri="{FF2B5EF4-FFF2-40B4-BE49-F238E27FC236}">
                    <a16:creationId xmlns:a16="http://schemas.microsoft.com/office/drawing/2014/main" id="{4DFDDA00-1738-47E8-8797-399811F36E6F}"/>
                  </a:ext>
                </a:extLst>
              </p:cNvPr>
              <p:cNvSpPr/>
              <p:nvPr/>
            </p:nvSpPr>
            <p:spPr>
              <a:xfrm>
                <a:off x="5017168" y="1804737"/>
                <a:ext cx="1191600" cy="1191126"/>
              </a:xfrm>
              <a:prstGeom prst="arc">
                <a:avLst>
                  <a:gd name="adj1" fmla="val 16411889"/>
                  <a:gd name="adj2" fmla="val 2242626"/>
                </a:avLst>
              </a:prstGeom>
              <a:noFill/>
              <a:ln w="38100" cap="flat" cmpd="sng" algn="ctr">
                <a:solidFill>
                  <a:srgbClr val="0F4C82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0" cap="none" spc="0" normalizeH="0" baseline="0" noProof="0">
                  <a:ln>
                    <a:noFill/>
                  </a:ln>
                  <a:solidFill>
                    <a:srgbClr val="0C0C0C"/>
                  </a:solidFill>
                  <a:effectLst/>
                  <a:uLnTx/>
                  <a:uFillTx/>
                  <a:latin typeface="Open Sans"/>
                  <a:ea typeface="+mn-ea"/>
                  <a:cs typeface="+mn-cs"/>
                </a:endParaRPr>
              </a:p>
            </p:txBody>
          </p:sp>
          <p:sp>
            <p:nvSpPr>
              <p:cNvPr id="93" name="Arc 92">
                <a:extLst>
                  <a:ext uri="{FF2B5EF4-FFF2-40B4-BE49-F238E27FC236}">
                    <a16:creationId xmlns:a16="http://schemas.microsoft.com/office/drawing/2014/main" id="{AC1E6814-CB49-4AC0-886C-9A33C4DF8609}"/>
                  </a:ext>
                </a:extLst>
              </p:cNvPr>
              <p:cNvSpPr/>
              <p:nvPr/>
            </p:nvSpPr>
            <p:spPr>
              <a:xfrm>
                <a:off x="5017168" y="1804737"/>
                <a:ext cx="1191600" cy="1191126"/>
              </a:xfrm>
              <a:prstGeom prst="arc">
                <a:avLst>
                  <a:gd name="adj1" fmla="val 2578383"/>
                  <a:gd name="adj2" fmla="val 16091086"/>
                </a:avLst>
              </a:prstGeom>
              <a:noFill/>
              <a:ln w="38100" cap="flat" cmpd="sng" algn="ctr">
                <a:solidFill>
                  <a:srgbClr val="658EC6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0" cap="none" spc="0" normalizeH="0" baseline="0" noProof="0">
                  <a:ln>
                    <a:noFill/>
                  </a:ln>
                  <a:solidFill>
                    <a:srgbClr val="0C0C0C"/>
                  </a:solidFill>
                  <a:effectLst/>
                  <a:uLnTx/>
                  <a:uFillTx/>
                  <a:latin typeface="Open Sans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94" name="Groupe 93">
            <a:extLst>
              <a:ext uri="{FF2B5EF4-FFF2-40B4-BE49-F238E27FC236}">
                <a16:creationId xmlns:a16="http://schemas.microsoft.com/office/drawing/2014/main" id="{9B394B48-EDF1-4B28-85C9-A4342B3E72D4}"/>
              </a:ext>
            </a:extLst>
          </p:cNvPr>
          <p:cNvGrpSpPr/>
          <p:nvPr/>
        </p:nvGrpSpPr>
        <p:grpSpPr>
          <a:xfrm rot="13370028">
            <a:off x="2280537" y="8219160"/>
            <a:ext cx="825200" cy="813829"/>
            <a:chOff x="2653857" y="1168637"/>
            <a:chExt cx="825200" cy="813829"/>
          </a:xfrm>
        </p:grpSpPr>
        <p:sp>
          <p:nvSpPr>
            <p:cNvPr id="95" name="Ellipse 94">
              <a:extLst>
                <a:ext uri="{FF2B5EF4-FFF2-40B4-BE49-F238E27FC236}">
                  <a16:creationId xmlns:a16="http://schemas.microsoft.com/office/drawing/2014/main" id="{EA90DA87-E629-461B-AE4F-DE005AF01B8B}"/>
                </a:ext>
              </a:extLst>
            </p:cNvPr>
            <p:cNvSpPr/>
            <p:nvPr/>
          </p:nvSpPr>
          <p:spPr>
            <a:xfrm>
              <a:off x="2658257" y="1168637"/>
              <a:ext cx="820800" cy="813600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/>
                <a:ea typeface="+mn-ea"/>
                <a:cs typeface="+mn-cs"/>
              </a:endParaRPr>
            </a:p>
          </p:txBody>
        </p:sp>
        <p:grpSp>
          <p:nvGrpSpPr>
            <p:cNvPr id="96" name="Groupe 95">
              <a:extLst>
                <a:ext uri="{FF2B5EF4-FFF2-40B4-BE49-F238E27FC236}">
                  <a16:creationId xmlns:a16="http://schemas.microsoft.com/office/drawing/2014/main" id="{06974331-3C64-45E1-8FDE-9F5A3AC9973C}"/>
                </a:ext>
              </a:extLst>
            </p:cNvPr>
            <p:cNvGrpSpPr/>
            <p:nvPr/>
          </p:nvGrpSpPr>
          <p:grpSpPr>
            <a:xfrm>
              <a:off x="2653857" y="1168637"/>
              <a:ext cx="822401" cy="813829"/>
              <a:chOff x="5017168" y="1804737"/>
              <a:chExt cx="1191600" cy="1191126"/>
            </a:xfrm>
          </p:grpSpPr>
          <p:sp>
            <p:nvSpPr>
              <p:cNvPr id="97" name="Arc 96">
                <a:extLst>
                  <a:ext uri="{FF2B5EF4-FFF2-40B4-BE49-F238E27FC236}">
                    <a16:creationId xmlns:a16="http://schemas.microsoft.com/office/drawing/2014/main" id="{3C30715F-659D-410D-A6B6-6DC0E157B036}"/>
                  </a:ext>
                </a:extLst>
              </p:cNvPr>
              <p:cNvSpPr/>
              <p:nvPr/>
            </p:nvSpPr>
            <p:spPr>
              <a:xfrm>
                <a:off x="5017168" y="1804737"/>
                <a:ext cx="1191600" cy="1191126"/>
              </a:xfrm>
              <a:prstGeom prst="arc">
                <a:avLst>
                  <a:gd name="adj1" fmla="val 16411889"/>
                  <a:gd name="adj2" fmla="val 2242626"/>
                </a:avLst>
              </a:prstGeom>
              <a:noFill/>
              <a:ln w="38100" cap="flat" cmpd="sng" algn="ctr">
                <a:solidFill>
                  <a:srgbClr val="0F4C82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0" cap="none" spc="0" normalizeH="0" baseline="0" noProof="0">
                  <a:ln>
                    <a:noFill/>
                  </a:ln>
                  <a:solidFill>
                    <a:srgbClr val="0C0C0C"/>
                  </a:solidFill>
                  <a:effectLst/>
                  <a:uLnTx/>
                  <a:uFillTx/>
                  <a:latin typeface="Open Sans"/>
                  <a:ea typeface="+mn-ea"/>
                  <a:cs typeface="+mn-cs"/>
                </a:endParaRPr>
              </a:p>
            </p:txBody>
          </p:sp>
          <p:sp>
            <p:nvSpPr>
              <p:cNvPr id="98" name="Arc 97">
                <a:extLst>
                  <a:ext uri="{FF2B5EF4-FFF2-40B4-BE49-F238E27FC236}">
                    <a16:creationId xmlns:a16="http://schemas.microsoft.com/office/drawing/2014/main" id="{ED971D6A-7B6D-4D2C-8FB0-E7C169ECF912}"/>
                  </a:ext>
                </a:extLst>
              </p:cNvPr>
              <p:cNvSpPr/>
              <p:nvPr/>
            </p:nvSpPr>
            <p:spPr>
              <a:xfrm>
                <a:off x="5017168" y="1804737"/>
                <a:ext cx="1191600" cy="1191126"/>
              </a:xfrm>
              <a:prstGeom prst="arc">
                <a:avLst>
                  <a:gd name="adj1" fmla="val 2578383"/>
                  <a:gd name="adj2" fmla="val 16091086"/>
                </a:avLst>
              </a:prstGeom>
              <a:noFill/>
              <a:ln w="38100" cap="flat" cmpd="sng" algn="ctr">
                <a:solidFill>
                  <a:srgbClr val="658EC6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0" cap="none" spc="0" normalizeH="0" baseline="0" noProof="0">
                  <a:ln>
                    <a:noFill/>
                  </a:ln>
                  <a:solidFill>
                    <a:srgbClr val="0C0C0C"/>
                  </a:solidFill>
                  <a:effectLst/>
                  <a:uLnTx/>
                  <a:uFillTx/>
                  <a:latin typeface="Open Sans"/>
                  <a:ea typeface="+mn-ea"/>
                  <a:cs typeface="+mn-cs"/>
                </a:endParaRPr>
              </a:p>
            </p:txBody>
          </p:sp>
        </p:grpSp>
      </p:grpSp>
      <p:sp>
        <p:nvSpPr>
          <p:cNvPr id="25" name="ZoneTexte 24">
            <a:extLst>
              <a:ext uri="{FF2B5EF4-FFF2-40B4-BE49-F238E27FC236}">
                <a16:creationId xmlns:a16="http://schemas.microsoft.com/office/drawing/2014/main" id="{E4978DDD-07EC-4E5E-9D99-D3C611F674D6}"/>
              </a:ext>
            </a:extLst>
          </p:cNvPr>
          <p:cNvSpPr txBox="1"/>
          <p:nvPr/>
        </p:nvSpPr>
        <p:spPr>
          <a:xfrm>
            <a:off x="158889" y="8480579"/>
            <a:ext cx="816493" cy="383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fr-FR"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20 </a:t>
            </a:r>
          </a:p>
          <a:p>
            <a:pPr algn="ctr">
              <a:lnSpc>
                <a:spcPts val="800"/>
              </a:lnSpc>
            </a:pPr>
            <a:r>
              <a:rPr lang="fr-FR"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ans</a:t>
            </a:r>
            <a:endParaRPr lang="fr-FR" sz="16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0" name="ZoneTexte 99">
            <a:extLst>
              <a:ext uri="{FF2B5EF4-FFF2-40B4-BE49-F238E27FC236}">
                <a16:creationId xmlns:a16="http://schemas.microsoft.com/office/drawing/2014/main" id="{980DAF04-58B5-4698-AC75-152F844C10CA}"/>
              </a:ext>
            </a:extLst>
          </p:cNvPr>
          <p:cNvSpPr txBox="1"/>
          <p:nvPr/>
        </p:nvSpPr>
        <p:spPr>
          <a:xfrm>
            <a:off x="2309956" y="8538909"/>
            <a:ext cx="816493" cy="286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fr-FR"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360°</a:t>
            </a:r>
            <a:endParaRPr lang="fr-FR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2" name="ZoneTexte 101">
            <a:extLst>
              <a:ext uri="{FF2B5EF4-FFF2-40B4-BE49-F238E27FC236}">
                <a16:creationId xmlns:a16="http://schemas.microsoft.com/office/drawing/2014/main" id="{C370C4AE-45FA-453A-83CC-FDDFA8E3CD33}"/>
              </a:ext>
            </a:extLst>
          </p:cNvPr>
          <p:cNvSpPr txBox="1"/>
          <p:nvPr/>
        </p:nvSpPr>
        <p:spPr>
          <a:xfrm>
            <a:off x="155575" y="7570166"/>
            <a:ext cx="339209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Notre expérience du financement au service d’un </a:t>
            </a:r>
            <a:r>
              <a:rPr lang="fr-FR" sz="1050" dirty="0">
                <a:solidFill>
                  <a:schemeClr val="accent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accompagnement global</a:t>
            </a:r>
            <a:r>
              <a:rPr lang="fr-FR" sz="1050" dirty="0"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, du cadrage au dépôt et du coaching à la rédaction 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95988007-E509-4589-AA89-0A28B75F3AF8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61129" y="2308791"/>
            <a:ext cx="389575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fr-FR" sz="900" kern="0" dirty="0">
                <a:solidFill>
                  <a:srgbClr val="0C0C0C"/>
                </a:solidFill>
                <a:latin typeface="Open Sans"/>
              </a:rPr>
              <a:t>Cet appel à projets soutient l’investissement productif et s’adresse aux entreprises ayant un projet d’investissement en France se présentant sous la forme : 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  <a:defRPr/>
            </a:pPr>
            <a:r>
              <a:rPr lang="fr-FR" sz="900" kern="0" dirty="0">
                <a:solidFill>
                  <a:srgbClr val="0C0C0C"/>
                </a:solidFill>
                <a:latin typeface="Open Sans"/>
              </a:rPr>
              <a:t>de création</a:t>
            </a:r>
            <a:r>
              <a:rPr lang="fr-FR" sz="900" kern="0" dirty="0">
                <a:latin typeface="Open Sans"/>
              </a:rPr>
              <a:t>s</a:t>
            </a:r>
            <a:r>
              <a:rPr lang="fr-FR" sz="900" kern="0" dirty="0">
                <a:solidFill>
                  <a:srgbClr val="0C0C0C"/>
                </a:solidFill>
                <a:latin typeface="Open Sans"/>
              </a:rPr>
              <a:t> de nouvelles unités de production de composants ou de produits finis ;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  <a:defRPr/>
            </a:pPr>
            <a:r>
              <a:rPr lang="fr-FR" sz="900" kern="0" dirty="0">
                <a:solidFill>
                  <a:srgbClr val="0C0C0C"/>
                </a:solidFill>
                <a:latin typeface="Open Sans"/>
              </a:rPr>
              <a:t>d’investissements dans des unités de production existantes pour augmenter leurs capacités de production ou la diversification vers la production de matériels répondant aux nouveaux marchés de la transition énergétique. 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A02D862-35BB-4198-B3D9-649E862FD765}"/>
              </a:ext>
            </a:extLst>
          </p:cNvPr>
          <p:cNvSpPr/>
          <p:nvPr/>
        </p:nvSpPr>
        <p:spPr>
          <a:xfrm>
            <a:off x="97064" y="6588224"/>
            <a:ext cx="42493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>
                <a:solidFill>
                  <a:schemeClr val="accent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Zoom sur les dépenses éligibles </a:t>
            </a:r>
            <a:endParaRPr lang="fr-FR" sz="1600" dirty="0">
              <a:solidFill>
                <a:schemeClr val="accent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0B29696-6FBB-4E14-AA31-72899FE0D672}"/>
              </a:ext>
            </a:extLst>
          </p:cNvPr>
          <p:cNvSpPr/>
          <p:nvPr/>
        </p:nvSpPr>
        <p:spPr>
          <a:xfrm>
            <a:off x="-9194" y="6618614"/>
            <a:ext cx="45719" cy="2742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BBE1F81-6E5A-48A7-B57C-B618E2EB55DF}"/>
              </a:ext>
            </a:extLst>
          </p:cNvPr>
          <p:cNvSpPr/>
          <p:nvPr/>
        </p:nvSpPr>
        <p:spPr>
          <a:xfrm>
            <a:off x="83895" y="6884660"/>
            <a:ext cx="38030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900" kern="0" dirty="0">
                <a:latin typeface="Open Sans"/>
                <a:ea typeface="Open Sans" panose="020B0606030504020204" pitchFamily="34" charset="0"/>
                <a:cs typeface="Open Sans" panose="020B0606030504020204" pitchFamily="34" charset="0"/>
              </a:rPr>
              <a:t>Travaux de recherche, développement et innovation (RDI)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900" kern="0" dirty="0">
                <a:latin typeface="Open Sans"/>
                <a:ea typeface="Open Sans" panose="020B0606030504020204" pitchFamily="34" charset="0"/>
                <a:cs typeface="Open Sans" panose="020B0606030504020204" pitchFamily="34" charset="0"/>
              </a:rPr>
              <a:t>Travaux d’investissements industriels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900" kern="0" dirty="0">
                <a:latin typeface="Open Sans"/>
                <a:ea typeface="Open Sans" panose="020B0606030504020204" pitchFamily="34" charset="0"/>
                <a:cs typeface="Open Sans" panose="020B0606030504020204" pitchFamily="34" charset="0"/>
              </a:rPr>
              <a:t>Travaux d’amélioration de l’efficacité énergétique et environnementale   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8F91978B-C5B2-47E7-9170-B6D94F37E411}"/>
              </a:ext>
            </a:extLst>
          </p:cNvPr>
          <p:cNvSpPr/>
          <p:nvPr/>
        </p:nvSpPr>
        <p:spPr>
          <a:xfrm>
            <a:off x="-8008" y="5737507"/>
            <a:ext cx="45719" cy="2742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38DC1D1-102A-4F18-B5EB-0FE9BDE1FEE5}"/>
              </a:ext>
            </a:extLst>
          </p:cNvPr>
          <p:cNvSpPr/>
          <p:nvPr/>
        </p:nvSpPr>
        <p:spPr>
          <a:xfrm>
            <a:off x="156761" y="6026048"/>
            <a:ext cx="380012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9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L’aide est apportée sous forme de subventions et d’avances récupérables. La part des avances récupérables pourra atteindre un maximum de 25%.</a:t>
            </a:r>
            <a:endParaRPr lang="fr-FR" sz="9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BE7F8BDC-DDB8-451B-AE34-BBFB04F424B5}"/>
              </a:ext>
            </a:extLst>
          </p:cNvPr>
          <p:cNvSpPr/>
          <p:nvPr/>
        </p:nvSpPr>
        <p:spPr>
          <a:xfrm>
            <a:off x="4327906" y="1630615"/>
            <a:ext cx="2531171" cy="3466511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A2C68524-5068-458A-8293-617333988A08}"/>
              </a:ext>
            </a:extLst>
          </p:cNvPr>
          <p:cNvSpPr txBox="1"/>
          <p:nvPr/>
        </p:nvSpPr>
        <p:spPr>
          <a:xfrm>
            <a:off x="4371577" y="1743943"/>
            <a:ext cx="25781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L’appel à projets en bref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81F4482-C00D-4429-A93E-00238C29A66C}"/>
              </a:ext>
            </a:extLst>
          </p:cNvPr>
          <p:cNvSpPr/>
          <p:nvPr/>
        </p:nvSpPr>
        <p:spPr>
          <a:xfrm>
            <a:off x="4321567" y="1767998"/>
            <a:ext cx="45719" cy="2742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0F4E523-9C19-422B-8DE5-1DD4374520C4}"/>
              </a:ext>
            </a:extLst>
          </p:cNvPr>
          <p:cNvSpPr/>
          <p:nvPr/>
        </p:nvSpPr>
        <p:spPr>
          <a:xfrm>
            <a:off x="4310271" y="2142688"/>
            <a:ext cx="2529205" cy="2898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fr-FR" sz="900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Type de financement :</a:t>
            </a:r>
            <a:r>
              <a:rPr lang="fr-FR" sz="800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 subvention et avance remboursable</a:t>
            </a:r>
          </a:p>
          <a:p>
            <a:pPr>
              <a:spcAft>
                <a:spcPts val="400"/>
              </a:spcAft>
            </a:pPr>
            <a:endParaRPr lang="fr-FR" sz="200" b="1" dirty="0">
              <a:solidFill>
                <a:schemeClr val="bg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spcAft>
                <a:spcPts val="400"/>
              </a:spcAft>
            </a:pPr>
            <a:r>
              <a:rPr lang="fr-FR" sz="900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Taux d’aide : </a:t>
            </a:r>
            <a:r>
              <a:rPr lang="fr-FR" sz="800" dirty="0">
                <a:solidFill>
                  <a:schemeClr val="bg1"/>
                </a:solidFill>
                <a:latin typeface="Open Sans"/>
                <a:ea typeface="Open Sans"/>
                <a:cs typeface="Open Sans"/>
              </a:rPr>
              <a:t>jusqu’à 70 % selon les cas</a:t>
            </a:r>
          </a:p>
          <a:p>
            <a:pPr>
              <a:spcAft>
                <a:spcPts val="400"/>
              </a:spcAft>
            </a:pPr>
            <a:endParaRPr lang="fr-FR" sz="200" b="1" dirty="0">
              <a:solidFill>
                <a:schemeClr val="bg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spcAft>
                <a:spcPts val="400"/>
              </a:spcAft>
            </a:pPr>
            <a:r>
              <a:rPr lang="fr-FR" sz="900" b="1" dirty="0">
                <a:solidFill>
                  <a:schemeClr val="bg1"/>
                </a:solidFill>
                <a:latin typeface="Open Sans"/>
                <a:ea typeface="Open Sans"/>
                <a:cs typeface="Open Sans"/>
              </a:rPr>
              <a:t>Assiette de projet :  </a:t>
            </a:r>
            <a:r>
              <a:rPr lang="fr-FR" sz="800" dirty="0">
                <a:solidFill>
                  <a:schemeClr val="bg1"/>
                </a:solidFill>
                <a:latin typeface="Open Sans"/>
                <a:ea typeface="Open Sans"/>
                <a:cs typeface="Open Sans"/>
              </a:rPr>
              <a:t>:  &gt; 2 millions d’euros (</a:t>
            </a:r>
            <a:r>
              <a:rPr lang="fr-FR" sz="800" dirty="0" err="1">
                <a:solidFill>
                  <a:schemeClr val="bg1"/>
                </a:solidFill>
                <a:latin typeface="Open Sans"/>
                <a:ea typeface="Open Sans"/>
                <a:cs typeface="Open Sans"/>
              </a:rPr>
              <a:t>indiv</a:t>
            </a:r>
            <a:r>
              <a:rPr lang="fr-FR" sz="800" dirty="0">
                <a:solidFill>
                  <a:schemeClr val="bg1"/>
                </a:solidFill>
                <a:latin typeface="Open Sans"/>
                <a:ea typeface="Open Sans"/>
                <a:cs typeface="Open Sans"/>
              </a:rPr>
              <a:t>.) et &gt; 4 millions d’euros (collab.)</a:t>
            </a:r>
          </a:p>
          <a:p>
            <a:pPr>
              <a:spcAft>
                <a:spcPts val="400"/>
              </a:spcAft>
            </a:pPr>
            <a:endParaRPr lang="fr-FR" sz="200" dirty="0">
              <a:solidFill>
                <a:schemeClr val="bg1"/>
              </a:solidFill>
              <a:latin typeface="Open Sans"/>
              <a:ea typeface="Open Sans"/>
              <a:cs typeface="Open Sans"/>
            </a:endParaRPr>
          </a:p>
          <a:p>
            <a:pPr>
              <a:spcAft>
                <a:spcPts val="400"/>
              </a:spcAft>
            </a:pPr>
            <a:r>
              <a:rPr lang="fr-FR" sz="900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Quels projets ? </a:t>
            </a:r>
          </a:p>
          <a:p>
            <a:pPr>
              <a:spcAft>
                <a:spcPts val="400"/>
              </a:spcAft>
            </a:pPr>
            <a:r>
              <a:rPr lang="fr-FR" sz="800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TRL : 9</a:t>
            </a:r>
          </a:p>
          <a:p>
            <a:pPr>
              <a:spcAft>
                <a:spcPts val="400"/>
              </a:spcAft>
            </a:pPr>
            <a:r>
              <a:rPr lang="fr-FR" sz="800" dirty="0">
                <a:solidFill>
                  <a:schemeClr val="bg1"/>
                </a:solidFill>
                <a:latin typeface="Open Sans"/>
                <a:ea typeface="Open Sans"/>
                <a:cs typeface="Open Sans"/>
              </a:rPr>
              <a:t>Projet porté par une entreprise seule ou projet collaboratif (jusqu’à cinq partenaires industriels)</a:t>
            </a:r>
          </a:p>
          <a:p>
            <a:pPr>
              <a:spcAft>
                <a:spcPts val="400"/>
              </a:spcAft>
            </a:pPr>
            <a:endParaRPr lang="fr-FR" sz="200" dirty="0">
              <a:solidFill>
                <a:schemeClr val="bg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spcAft>
                <a:spcPts val="400"/>
              </a:spcAft>
            </a:pPr>
            <a:r>
              <a:rPr lang="fr-FR" sz="900" b="1" dirty="0">
                <a:solidFill>
                  <a:schemeClr val="bg1"/>
                </a:solidFill>
                <a:latin typeface="Open Sans"/>
                <a:ea typeface="Open Sans"/>
                <a:cs typeface="Open Sans"/>
              </a:rPr>
              <a:t>Durée des projets : </a:t>
            </a:r>
            <a:r>
              <a:rPr lang="fr-FR" sz="800" dirty="0">
                <a:solidFill>
                  <a:schemeClr val="bg1"/>
                </a:solidFill>
                <a:latin typeface="Open Sans"/>
                <a:ea typeface="Open Sans"/>
                <a:cs typeface="Open Sans"/>
              </a:rPr>
              <a:t>entre 36 et 60 mois</a:t>
            </a:r>
          </a:p>
          <a:p>
            <a:pPr>
              <a:spcAft>
                <a:spcPts val="400"/>
              </a:spcAft>
            </a:pPr>
            <a:r>
              <a:rPr lang="fr-FR" sz="900" b="1" dirty="0">
                <a:solidFill>
                  <a:schemeClr val="bg1"/>
                </a:solidFill>
                <a:latin typeface="Open Sans"/>
                <a:ea typeface="Open Sans"/>
                <a:cs typeface="Open Sans"/>
              </a:rPr>
              <a:t>Time-to-</a:t>
            </a:r>
            <a:r>
              <a:rPr lang="fr-FR" sz="900" b="1" dirty="0" err="1">
                <a:solidFill>
                  <a:schemeClr val="bg1"/>
                </a:solidFill>
                <a:latin typeface="Open Sans"/>
                <a:ea typeface="Open Sans"/>
                <a:cs typeface="Open Sans"/>
              </a:rPr>
              <a:t>market</a:t>
            </a:r>
            <a:r>
              <a:rPr lang="fr-FR" sz="900" b="1" dirty="0">
                <a:solidFill>
                  <a:schemeClr val="bg1"/>
                </a:solidFill>
                <a:latin typeface="Open Sans"/>
                <a:ea typeface="Open Sans"/>
                <a:cs typeface="Open Sans"/>
              </a:rPr>
              <a:t> : </a:t>
            </a:r>
            <a:r>
              <a:rPr lang="fr-FR" sz="800" dirty="0">
                <a:solidFill>
                  <a:schemeClr val="bg1"/>
                </a:solidFill>
                <a:latin typeface="Open Sans"/>
                <a:ea typeface="Open Sans"/>
                <a:cs typeface="Open Sans"/>
              </a:rPr>
              <a:t>immédiat</a:t>
            </a:r>
          </a:p>
          <a:p>
            <a:pPr>
              <a:spcAft>
                <a:spcPts val="400"/>
              </a:spcAft>
            </a:pPr>
            <a:endParaRPr lang="fr-FR" sz="200" b="1" dirty="0">
              <a:solidFill>
                <a:schemeClr val="bg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9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"/>
                <a:ea typeface="Open Sans" panose="020B0606030504020204" pitchFamily="34" charset="0"/>
                <a:cs typeface="Open Sans" panose="020B0606030504020204" pitchFamily="34" charset="0"/>
              </a:rPr>
              <a:t>Date de relevé 2022 : </a:t>
            </a:r>
            <a:r>
              <a:rPr lang="fr-FR" sz="800" dirty="0">
                <a:solidFill>
                  <a:schemeClr val="bg1"/>
                </a:solidFill>
                <a:latin typeface="Open Sans"/>
                <a:ea typeface="Open Sans"/>
                <a:cs typeface="Open Sans"/>
              </a:rPr>
              <a:t>30 juin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br>
              <a:rPr kumimoji="0" lang="fr-FR" sz="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kumimoji="0" lang="fr-FR" sz="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9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"/>
                <a:ea typeface="Open Sans" panose="020B0606030504020204" pitchFamily="34" charset="0"/>
                <a:cs typeface="Open Sans" panose="020B0606030504020204" pitchFamily="34" charset="0"/>
              </a:rPr>
              <a:t>Autres dates de relevé d’ici à 2024 : </a:t>
            </a:r>
            <a:r>
              <a:rPr lang="fr-FR" sz="900" dirty="0">
                <a:solidFill>
                  <a:srgbClr val="FF0000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fr-FR" sz="800" dirty="0">
                <a:solidFill>
                  <a:schemeClr val="bg1"/>
                </a:solidFill>
                <a:latin typeface="Open Sans"/>
                <a:ea typeface="Open Sans"/>
                <a:cs typeface="Open Sans"/>
              </a:rPr>
              <a:t>fixées ultérieurement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DD28E66-01FC-4370-BD73-5E6D58F809BA}"/>
              </a:ext>
            </a:extLst>
          </p:cNvPr>
          <p:cNvSpPr/>
          <p:nvPr/>
        </p:nvSpPr>
        <p:spPr>
          <a:xfrm>
            <a:off x="4331598" y="6732240"/>
            <a:ext cx="2533666" cy="166692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4461B5DD-814F-4E22-A4A5-DCAB4EC47727}"/>
              </a:ext>
            </a:extLst>
          </p:cNvPr>
          <p:cNvSpPr txBox="1"/>
          <p:nvPr/>
        </p:nvSpPr>
        <p:spPr>
          <a:xfrm>
            <a:off x="4359600" y="6860915"/>
            <a:ext cx="24134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FR" sz="1200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Informations pratiques</a:t>
            </a:r>
            <a:endParaRPr lang="fr-FR" sz="1050"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>
              <a:spcAft>
                <a:spcPts val="600"/>
              </a:spcAft>
            </a:pPr>
            <a:r>
              <a:rPr lang="fr-FR" sz="1050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Consulter l’appel à projets</a:t>
            </a:r>
            <a:endParaRPr lang="fr-FR" sz="1050"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  <a:hlinkClick r:id="rId7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ctr">
              <a:spcAft>
                <a:spcPts val="600"/>
              </a:spcAft>
            </a:pPr>
            <a:endParaRPr lang="fr-FR" sz="800"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  <a:hlinkClick r:id="rId7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>
              <a:spcAft>
                <a:spcPts val="600"/>
              </a:spcAft>
            </a:pPr>
            <a:r>
              <a:rPr lang="fr-FR" sz="1050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Nous contacter en région</a:t>
            </a:r>
            <a:br>
              <a:rPr lang="fr-FR" sz="1050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</a:br>
            <a:r>
              <a:rPr lang="fr-FR" sz="1050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SUD Provence-Alpes-Côte d’Azur </a:t>
            </a:r>
          </a:p>
          <a:p>
            <a:r>
              <a:rPr lang="en-US" sz="8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daniel.tawil-jamault@inextenso-innovation.fr</a:t>
            </a:r>
            <a:endParaRPr lang="en-US" sz="8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8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thibaut.gorius@inextenso-innovation.fr</a:t>
            </a:r>
            <a:r>
              <a:rPr lang="en-US" sz="8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fr-FR" sz="8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AB85F1A-E63C-4095-B760-D95FDD6A3713}"/>
              </a:ext>
            </a:extLst>
          </p:cNvPr>
          <p:cNvSpPr/>
          <p:nvPr/>
        </p:nvSpPr>
        <p:spPr>
          <a:xfrm>
            <a:off x="4328714" y="6919779"/>
            <a:ext cx="45719" cy="2742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pic>
        <p:nvPicPr>
          <p:cNvPr id="67" name="Picture 2" descr="Icône Ordinateur, la souris, le curseur Gratuit de Outicons">
            <a:extLst>
              <a:ext uri="{FF2B5EF4-FFF2-40B4-BE49-F238E27FC236}">
                <a16:creationId xmlns:a16="http://schemas.microsoft.com/office/drawing/2014/main" id="{93175CE0-2228-4635-8E14-4449F42A38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4487" y="7226984"/>
            <a:ext cx="242444" cy="242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4" descr="Icone Email Simple Noire PNG transparents - StickPNG">
            <a:extLst>
              <a:ext uri="{FF2B5EF4-FFF2-40B4-BE49-F238E27FC236}">
                <a16:creationId xmlns:a16="http://schemas.microsoft.com/office/drawing/2014/main" id="{9BB932B0-1BAA-4E12-9922-32903719BF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654" y="7475766"/>
            <a:ext cx="348523" cy="348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ZoneTexte 98">
            <a:extLst>
              <a:ext uri="{FF2B5EF4-FFF2-40B4-BE49-F238E27FC236}">
                <a16:creationId xmlns:a16="http://schemas.microsoft.com/office/drawing/2014/main" id="{38E6E67C-BAFE-4283-9F47-422D89664C29}"/>
              </a:ext>
            </a:extLst>
          </p:cNvPr>
          <p:cNvSpPr txBox="1"/>
          <p:nvPr/>
        </p:nvSpPr>
        <p:spPr>
          <a:xfrm>
            <a:off x="1196752" y="8491363"/>
            <a:ext cx="881203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00"/>
              </a:lnSpc>
            </a:pPr>
            <a:r>
              <a:rPr lang="fr-FR"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+1000 </a:t>
            </a:r>
          </a:p>
          <a:p>
            <a:pPr algn="ctr">
              <a:lnSpc>
                <a:spcPts val="800"/>
              </a:lnSpc>
            </a:pPr>
            <a:r>
              <a:rPr lang="fr-FR" sz="9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projets</a:t>
            </a:r>
            <a:endParaRPr lang="fr-FR" sz="14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Forme libre : forme 5">
            <a:extLst>
              <a:ext uri="{FF2B5EF4-FFF2-40B4-BE49-F238E27FC236}">
                <a16:creationId xmlns:a16="http://schemas.microsoft.com/office/drawing/2014/main" id="{D56EC65E-46A9-4BA9-A769-96578DF79100}"/>
              </a:ext>
            </a:extLst>
          </p:cNvPr>
          <p:cNvSpPr/>
          <p:nvPr/>
        </p:nvSpPr>
        <p:spPr>
          <a:xfrm>
            <a:off x="90425" y="3647619"/>
            <a:ext cx="3803069" cy="1968987"/>
          </a:xfrm>
          <a:custGeom>
            <a:avLst/>
            <a:gdLst>
              <a:gd name="connsiteX0" fmla="*/ 0 w 1181913"/>
              <a:gd name="connsiteY0" fmla="*/ 0 h 709148"/>
              <a:gd name="connsiteX1" fmla="*/ 1181913 w 1181913"/>
              <a:gd name="connsiteY1" fmla="*/ 0 h 709148"/>
              <a:gd name="connsiteX2" fmla="*/ 1181913 w 1181913"/>
              <a:gd name="connsiteY2" fmla="*/ 709148 h 709148"/>
              <a:gd name="connsiteX3" fmla="*/ 0 w 1181913"/>
              <a:gd name="connsiteY3" fmla="*/ 709148 h 709148"/>
              <a:gd name="connsiteX4" fmla="*/ 0 w 1181913"/>
              <a:gd name="connsiteY4" fmla="*/ 0 h 709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1913" h="709148">
                <a:moveTo>
                  <a:pt x="0" y="0"/>
                </a:moveTo>
                <a:lnTo>
                  <a:pt x="1181913" y="0"/>
                </a:lnTo>
                <a:lnTo>
                  <a:pt x="1181913" y="709148"/>
                </a:lnTo>
                <a:lnTo>
                  <a:pt x="0" y="70914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0480" tIns="30480" rIns="30480" bIns="30480" numCol="1" spcCol="1270" anchor="ctr" anchorCtr="0">
            <a:noAutofit/>
          </a:bodyPr>
          <a:lstStyle/>
          <a:p>
            <a:pPr lvl="0" algn="just">
              <a:defRPr/>
            </a:pPr>
            <a:r>
              <a:rPr lang="fr-FR" sz="900" b="0" kern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Les projets attendus présentent une assiette de </a:t>
            </a:r>
            <a:r>
              <a:rPr lang="fr-FR" sz="900" b="0" kern="1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dépenses totales, correspondantes au montant total des CAPEX du projet, d’un montant supérieur à 2 millions d’euros pour les projets individuels (seuil abaissé à 1 million d’euros pour les projets individuels portés par une PME) et supérieur à </a:t>
            </a:r>
            <a:r>
              <a:rPr lang="fr-FR" sz="900" b="0" kern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 millions d’euros pour les projets collaboratifs dans le cadre d’un consortium de plusieurs entreprises et partenaires.</a:t>
            </a:r>
          </a:p>
          <a:p>
            <a:pPr lvl="0" algn="just">
              <a:defRPr/>
            </a:pPr>
            <a:r>
              <a:rPr lang="fr-FR" sz="900" b="0" kern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Sont particulièrement </a:t>
            </a:r>
            <a:r>
              <a:rPr lang="fr-FR" sz="900" b="0" kern="1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visés l</a:t>
            </a:r>
            <a:r>
              <a:rPr lang="fr-FR" sz="900" b="0" kern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 projets d’usines intervenant au service des filières suivantes : l’éolien en mer flottant et posé, l’éolien terrestre, le photovoltaïque, les énergies marines renouvelables, l’hydroélectricité, les systèmes innovants de production ou de récupération d’énergies thermiques (solaire thermique, la biomasse, pompe à chaleur, etc.) ainsi que les équipements permettant d’intégrer les ENR aux réseaux et d’en optimiser la maîtrise.</a:t>
            </a:r>
          </a:p>
        </p:txBody>
      </p:sp>
      <p:grpSp>
        <p:nvGrpSpPr>
          <p:cNvPr id="69" name="Groupe 68">
            <a:extLst>
              <a:ext uri="{FF2B5EF4-FFF2-40B4-BE49-F238E27FC236}">
                <a16:creationId xmlns:a16="http://schemas.microsoft.com/office/drawing/2014/main" id="{28B40C2C-EA5F-4752-8EF4-1475A7622E4B}"/>
              </a:ext>
            </a:extLst>
          </p:cNvPr>
          <p:cNvGrpSpPr/>
          <p:nvPr/>
        </p:nvGrpSpPr>
        <p:grpSpPr>
          <a:xfrm>
            <a:off x="1858096" y="1043608"/>
            <a:ext cx="1899858" cy="452299"/>
            <a:chOff x="1276017" y="1122467"/>
            <a:chExt cx="1899858" cy="452299"/>
          </a:xfrm>
        </p:grpSpPr>
        <p:pic>
          <p:nvPicPr>
            <p:cNvPr id="71" name="Image 70">
              <a:extLst>
                <a:ext uri="{FF2B5EF4-FFF2-40B4-BE49-F238E27FC236}">
                  <a16:creationId xmlns:a16="http://schemas.microsoft.com/office/drawing/2014/main" id="{3500ED12-530E-45DE-B387-2E88E5BE2299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62137" y="1122467"/>
              <a:ext cx="913738" cy="452299"/>
            </a:xfrm>
            <a:prstGeom prst="rect">
              <a:avLst/>
            </a:prstGeom>
          </p:spPr>
        </p:pic>
        <p:pic>
          <p:nvPicPr>
            <p:cNvPr id="74" name="Graphique 73">
              <a:extLst>
                <a:ext uri="{FF2B5EF4-FFF2-40B4-BE49-F238E27FC236}">
                  <a16:creationId xmlns:a16="http://schemas.microsoft.com/office/drawing/2014/main" id="{EA3100BA-CFE8-4BFA-8114-A3B446E76E30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1276017" y="1179266"/>
              <a:ext cx="574969" cy="338701"/>
            </a:xfrm>
            <a:prstGeom prst="rect">
              <a:avLst/>
            </a:prstGeom>
          </p:spPr>
        </p:pic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C3A6BDB2-C3EC-45B3-BCB4-D60B515D95AA}"/>
              </a:ext>
            </a:extLst>
          </p:cNvPr>
          <p:cNvSpPr/>
          <p:nvPr/>
        </p:nvSpPr>
        <p:spPr>
          <a:xfrm>
            <a:off x="98250" y="5707117"/>
            <a:ext cx="42493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accent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Type d’aide et modalités de soutien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87469015-1875-482C-B089-B4AF197A382B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196434" y="1054812"/>
            <a:ext cx="384694" cy="457969"/>
          </a:xfrm>
          <a:prstGeom prst="rect">
            <a:avLst/>
          </a:prstGeom>
        </p:spPr>
      </p:pic>
      <p:sp>
        <p:nvSpPr>
          <p:cNvPr id="62" name="ZoneTexte 61">
            <a:extLst>
              <a:ext uri="{FF2B5EF4-FFF2-40B4-BE49-F238E27FC236}">
                <a16:creationId xmlns:a16="http://schemas.microsoft.com/office/drawing/2014/main" id="{69F70E71-94BE-4B3C-90EE-99BF3BD9B500}"/>
              </a:ext>
            </a:extLst>
          </p:cNvPr>
          <p:cNvSpPr txBox="1"/>
          <p:nvPr/>
        </p:nvSpPr>
        <p:spPr>
          <a:xfrm>
            <a:off x="4328714" y="5364088"/>
            <a:ext cx="2536550" cy="900246"/>
          </a:xfrm>
          <a:prstGeom prst="rect">
            <a:avLst/>
          </a:prstGeom>
          <a:solidFill>
            <a:srgbClr val="CDDBE1"/>
          </a:solidFill>
        </p:spPr>
        <p:txBody>
          <a:bodyPr wrap="square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1050" b="1" kern="0" dirty="0">
                <a:solidFill>
                  <a:srgbClr val="012169"/>
                </a:solidFill>
                <a:latin typeface="Open Sans"/>
                <a:ea typeface="Open Sans" panose="020B0606030504020204" pitchFamily="34" charset="0"/>
                <a:cs typeface="Open Sans" panose="020B0606030504020204" pitchFamily="34" charset="0"/>
              </a:rPr>
              <a:t>Les projets collaboratifs associant une PME ou une ETI  seront particulièrement appréciés.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1050" b="1" kern="0" dirty="0">
                <a:solidFill>
                  <a:srgbClr val="012169"/>
                </a:solidFill>
                <a:latin typeface="Open Sans"/>
                <a:ea typeface="Open Sans" panose="020B0606030504020204" pitchFamily="34" charset="0"/>
                <a:cs typeface="Open Sans" panose="020B0606030504020204" pitchFamily="34" charset="0"/>
              </a:rPr>
              <a:t>Ils associent au maximum 5 partenaires.</a:t>
            </a:r>
          </a:p>
        </p:txBody>
      </p:sp>
      <p:pic>
        <p:nvPicPr>
          <p:cNvPr id="70" name="Picture 2" descr="Curseur main - Icônes interface gratuites">
            <a:extLst>
              <a:ext uri="{FF2B5EF4-FFF2-40B4-BE49-F238E27FC236}">
                <a16:creationId xmlns:a16="http://schemas.microsoft.com/office/drawing/2014/main" id="{A949B055-1348-4AC0-897C-02D419F924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710936">
            <a:off x="6029668" y="6048826"/>
            <a:ext cx="529635" cy="529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86384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heme/theme1.xml><?xml version="1.0" encoding="utf-8"?>
<a:theme xmlns:a="http://schemas.openxmlformats.org/drawingml/2006/main" name="Thème Office">
  <a:themeElements>
    <a:clrScheme name="CHARTE IEIC 2021">
      <a:dk1>
        <a:srgbClr val="0C0C0C"/>
      </a:dk1>
      <a:lt1>
        <a:srgbClr val="FFFFFF"/>
      </a:lt1>
      <a:dk2>
        <a:srgbClr val="000000"/>
      </a:dk2>
      <a:lt2>
        <a:srgbClr val="FFFFFF"/>
      </a:lt2>
      <a:accent1>
        <a:srgbClr val="0F4C82"/>
      </a:accent1>
      <a:accent2>
        <a:srgbClr val="658EC6"/>
      </a:accent2>
      <a:accent3>
        <a:srgbClr val="B5C7D3"/>
      </a:accent3>
      <a:accent4>
        <a:srgbClr val="53565A"/>
      </a:accent4>
      <a:accent5>
        <a:srgbClr val="84898C"/>
      </a:accent5>
      <a:accent6>
        <a:srgbClr val="072541"/>
      </a:accent6>
      <a:hlink>
        <a:srgbClr val="0F4C82"/>
      </a:hlink>
      <a:folHlink>
        <a:srgbClr val="658EC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7A0C43433AAA4B8C881B4D0A07AB04" ma:contentTypeVersion="8" ma:contentTypeDescription="Crée un document." ma:contentTypeScope="" ma:versionID="2a94e57617057edfe779070ef3f43bc9">
  <xsd:schema xmlns:xsd="http://www.w3.org/2001/XMLSchema" xmlns:xs="http://www.w3.org/2001/XMLSchema" xmlns:p="http://schemas.microsoft.com/office/2006/metadata/properties" xmlns:ns2="e057e2c1-ee65-4508-b46c-cee6cfd9b9ad" xmlns:ns3="9edc3c21-c870-47d9-b745-353f9b6813cb" targetNamespace="http://schemas.microsoft.com/office/2006/metadata/properties" ma:root="true" ma:fieldsID="95ccfd11777eac098edae7221ded684e" ns2:_="" ns3:_="">
    <xsd:import namespace="e057e2c1-ee65-4508-b46c-cee6cfd9b9ad"/>
    <xsd:import namespace="9edc3c21-c870-47d9-b745-353f9b6813c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57e2c1-ee65-4508-b46c-cee6cfd9b9a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dc3c21-c870-47d9-b745-353f9b6813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B2DCE4-FB5E-4739-9712-BE75922E6939}">
  <ds:schemaRefs>
    <ds:schemaRef ds:uri="http://schemas.microsoft.com/office/2006/metadata/properties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5f71b266-a735-484e-a592-ec9a0415e0f4"/>
    <ds:schemaRef ds:uri="http://purl.org/dc/elements/1.1/"/>
    <ds:schemaRef ds:uri="http://schemas.openxmlformats.org/package/2006/metadata/core-properties"/>
    <ds:schemaRef ds:uri="2f544629-da1f-4cca-b8af-9ac8a430c13d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161273B-E581-47AB-A12B-F60685FA1B2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8384DF6-3EAC-4C09-87DC-738E471093D0}"/>
</file>

<file path=docProps/app.xml><?xml version="1.0" encoding="utf-8"?>
<Properties xmlns="http://schemas.openxmlformats.org/officeDocument/2006/extended-properties" xmlns:vt="http://schemas.openxmlformats.org/officeDocument/2006/docPropsVTypes">
  <TotalTime>9264</TotalTime>
  <Words>455</Words>
  <Application>Microsoft Office PowerPoint</Application>
  <PresentationFormat>Affichage à l'écran (4:3)</PresentationFormat>
  <Paragraphs>46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Open Sans</vt:lpstr>
      <vt:lpstr>Open Sans Extrabold</vt:lpstr>
      <vt:lpstr>Open Sans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Nathalie Floc'h</dc:creator>
  <cp:lastModifiedBy>Clotilde</cp:lastModifiedBy>
  <cp:revision>587</cp:revision>
  <cp:lastPrinted>2020-09-02T14:51:16Z</cp:lastPrinted>
  <dcterms:created xsi:type="dcterms:W3CDTF">2017-05-30T06:22:03Z</dcterms:created>
  <dcterms:modified xsi:type="dcterms:W3CDTF">2022-02-24T17:16:16Z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e73a7843-f275-4457-a716-775cfdeef71b</vt:lpwstr>
  </property>
  <property fmtid="{D5CDD505-2E9C-101B-9397-08002B2CF9AE}" pid="3" name="ContentTypeId">
    <vt:lpwstr>0x010100B77A0C43433AAA4B8C881B4D0A07AB04</vt:lpwstr>
  </property>
</Properties>
</file>